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Roboto"/>
      <p:regular r:id="rId10"/>
      <p:bold r:id="rId11"/>
      <p:italic r:id="rId12"/>
      <p:boldItalic r:id="rId13"/>
    </p:embeddedFont>
    <p:embeddedFont>
      <p:font typeface="Roboto Medium"/>
      <p:regular r:id="rId14"/>
      <p:bold r:id="rId15"/>
      <p:italic r:id="rId16"/>
      <p:boldItalic r:id="rId17"/>
    </p:embeddedFont>
    <p:embeddedFont>
      <p:font typeface="Roboto Light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Light-italic.fntdata"/><Relationship Id="rId11" Type="http://schemas.openxmlformats.org/officeDocument/2006/relationships/font" Target="fonts/Roboto-bold.fntdata"/><Relationship Id="rId10" Type="http://schemas.openxmlformats.org/officeDocument/2006/relationships/font" Target="fonts/Roboto-regular.fntdata"/><Relationship Id="rId21" Type="http://schemas.openxmlformats.org/officeDocument/2006/relationships/font" Target="fonts/RobotoLight-boldItalic.fntdata"/><Relationship Id="rId13" Type="http://schemas.openxmlformats.org/officeDocument/2006/relationships/font" Target="fonts/Roboto-boldItalic.fntdata"/><Relationship Id="rId12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Medium-bold.fntdata"/><Relationship Id="rId14" Type="http://schemas.openxmlformats.org/officeDocument/2006/relationships/font" Target="fonts/RobotoMedium-regular.fntdata"/><Relationship Id="rId17" Type="http://schemas.openxmlformats.org/officeDocument/2006/relationships/font" Target="fonts/RobotoMedium-boldItalic.fntdata"/><Relationship Id="rId16" Type="http://schemas.openxmlformats.org/officeDocument/2006/relationships/font" Target="fonts/RobotoMedium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Light-bold.fntdata"/><Relationship Id="rId6" Type="http://schemas.openxmlformats.org/officeDocument/2006/relationships/slide" Target="slides/slide1.xml"/><Relationship Id="rId18" Type="http://schemas.openxmlformats.org/officeDocument/2006/relationships/font" Target="fonts/RobotoLigh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2a79797c4d0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g2a79797c4d0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eb3b95b697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1eb3b95b697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sz="28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Char char="●"/>
              <a:defRPr sz="1800">
                <a:solidFill>
                  <a:srgbClr val="233F6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600">
                <a:solidFill>
                  <a:schemeClr val="dk2"/>
                </a:solidFill>
              </a:defRPr>
            </a:lvl1pPr>
            <a:lvl2pPr lvl="1" algn="r">
              <a:buNone/>
              <a:defRPr sz="1600">
                <a:solidFill>
                  <a:schemeClr val="dk2"/>
                </a:solidFill>
              </a:defRPr>
            </a:lvl2pPr>
            <a:lvl3pPr lvl="2" algn="r">
              <a:buNone/>
              <a:defRPr sz="1600">
                <a:solidFill>
                  <a:schemeClr val="dk2"/>
                </a:solidFill>
              </a:defRPr>
            </a:lvl3pPr>
            <a:lvl4pPr lvl="3" algn="r">
              <a:buNone/>
              <a:defRPr sz="1600">
                <a:solidFill>
                  <a:schemeClr val="dk2"/>
                </a:solidFill>
              </a:defRPr>
            </a:lvl4pPr>
            <a:lvl5pPr lvl="4" algn="r">
              <a:buNone/>
              <a:defRPr sz="1600">
                <a:solidFill>
                  <a:schemeClr val="dk2"/>
                </a:solidFill>
              </a:defRPr>
            </a:lvl5pPr>
            <a:lvl6pPr lvl="5" algn="r">
              <a:buNone/>
              <a:defRPr sz="1600">
                <a:solidFill>
                  <a:schemeClr val="dk2"/>
                </a:solidFill>
              </a:defRPr>
            </a:lvl6pPr>
            <a:lvl7pPr lvl="6" algn="r">
              <a:buNone/>
              <a:defRPr sz="1600">
                <a:solidFill>
                  <a:schemeClr val="dk2"/>
                </a:solidFill>
              </a:defRPr>
            </a:lvl7pPr>
            <a:lvl8pPr lvl="7" algn="r">
              <a:buNone/>
              <a:defRPr sz="1600">
                <a:solidFill>
                  <a:schemeClr val="dk2"/>
                </a:solidFill>
              </a:defRPr>
            </a:lvl8pPr>
            <a:lvl9pPr lvl="8" algn="r">
              <a:buNone/>
              <a:defRPr sz="16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Ph.D. Professor Aluisio Igor Rego Fontes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769725" y="2150850"/>
            <a:ext cx="8374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Filtros em Imagens</a:t>
            </a:r>
            <a:endParaRPr/>
          </a:p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/>
              <a:t>Exercício: Fotografia e Binarização de Texto Escrito à Mão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822175" y="1152475"/>
            <a:ext cx="7209900" cy="36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exercício se dá envolvendo a captura fotográfica de um texto pequeno escrito à mão. O objetivo principal usar técnicas de pré-processamento de imagem para garantir a legibilidade do texto. (Explorar os diferentes thresholds que existem no Opencv e os seus parâmetros).</a:t>
            </a:r>
            <a:endParaRPr/>
          </a:p>
          <a:p>
            <a:pPr indent="-342900" lvl="0" marL="457200" rtl="0" algn="just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pt-BR"/>
              <a:t>Tire a foto do texto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t-BR"/>
              <a:t>Use o Opencv para ler a foto e pré-processa-la </a:t>
            </a:r>
            <a:endParaRPr/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pt-BR"/>
              <a:t>Utilize algum threshold disponível no opencv para binarizar a </a:t>
            </a:r>
            <a:r>
              <a:rPr lang="pt-BR"/>
              <a:t>imagem</a:t>
            </a:r>
            <a:r>
              <a:rPr lang="pt-BR"/>
              <a:t>.</a:t>
            </a:r>
            <a:endParaRPr/>
          </a:p>
        </p:txBody>
      </p:sp>
      <p:sp>
        <p:nvSpPr>
          <p:cNvPr id="50" name="Google Shape;50;p10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OBRIGADO!</a:t>
            </a:r>
            <a:endParaRPr b="1"/>
          </a:p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8" name="Google Shape;58;p11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